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0" autoAdjust="0"/>
    <p:restoredTop sz="94660"/>
  </p:normalViewPr>
  <p:slideViewPr>
    <p:cSldViewPr snapToGrid="0">
      <p:cViewPr varScale="1">
        <p:scale>
          <a:sx n="77" d="100"/>
          <a:sy n="77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7CD514-17A7-4B97-BDCF-D46AC57C8E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Der-groep en de </a:t>
            </a:r>
            <a:r>
              <a:rPr lang="nl-NL" dirty="0" err="1"/>
              <a:t>ein</a:t>
            </a:r>
            <a:r>
              <a:rPr lang="nl-NL" dirty="0"/>
              <a:t>-groep in de 1</a:t>
            </a:r>
            <a:r>
              <a:rPr lang="nl-NL" baseline="30000" dirty="0"/>
              <a:t>e</a:t>
            </a:r>
            <a:r>
              <a:rPr lang="nl-NL" dirty="0"/>
              <a:t> en 4</a:t>
            </a:r>
            <a:r>
              <a:rPr lang="nl-NL" baseline="30000" dirty="0"/>
              <a:t>e</a:t>
            </a:r>
            <a:r>
              <a:rPr lang="nl-NL" dirty="0"/>
              <a:t> naamval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7574C8F-31A3-46D8-A63B-814C0C493B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Duits klas 3 vmbo-GT </a:t>
            </a:r>
          </a:p>
          <a:p>
            <a:r>
              <a:rPr lang="nl-NL" dirty="0" err="1"/>
              <a:t>Grammatik</a:t>
            </a:r>
            <a:r>
              <a:rPr lang="nl-NL" dirty="0"/>
              <a:t> E</a:t>
            </a:r>
          </a:p>
        </p:txBody>
      </p:sp>
    </p:spTree>
    <p:extLst>
      <p:ext uri="{BB962C8B-B14F-4D97-AF65-F5344CB8AC3E}">
        <p14:creationId xmlns:p14="http://schemas.microsoft.com/office/powerpoint/2010/main" val="41285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CD3E9B-06B0-44B1-92F5-25FC1901C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1CA736-F42F-4827-9E01-DD3031D36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95400"/>
            <a:ext cx="10178322" cy="4643185"/>
          </a:xfrm>
        </p:spPr>
        <p:txBody>
          <a:bodyPr/>
          <a:lstStyle/>
          <a:p>
            <a:r>
              <a:rPr lang="nl-NL" dirty="0"/>
              <a:t>Stap 1: Je hebt bepaalt om schema A te gebruiken d.. </a:t>
            </a:r>
            <a:r>
              <a:rPr lang="nl-NL" dirty="0" err="1"/>
              <a:t>Stuhl</a:t>
            </a:r>
            <a:r>
              <a:rPr lang="nl-NL" dirty="0"/>
              <a:t> valt in der-groep</a:t>
            </a:r>
          </a:p>
          <a:p>
            <a:r>
              <a:rPr lang="nl-NL" dirty="0"/>
              <a:t>Stap 2: Bepaal het geslacht van het zelfstandig naamwoord </a:t>
            </a:r>
            <a:r>
              <a:rPr lang="nl-NL" i="1" dirty="0" err="1"/>
              <a:t>Stuhl</a:t>
            </a:r>
            <a:endParaRPr lang="nl-NL" i="1" dirty="0"/>
          </a:p>
          <a:p>
            <a:endParaRPr lang="nl-NL" i="1" dirty="0"/>
          </a:p>
          <a:p>
            <a:endParaRPr lang="nl-NL" i="1" dirty="0"/>
          </a:p>
          <a:p>
            <a:endParaRPr lang="nl-NL" i="1" dirty="0"/>
          </a:p>
          <a:p>
            <a:endParaRPr lang="nl-NL" i="1" dirty="0"/>
          </a:p>
          <a:p>
            <a:endParaRPr lang="nl-NL" i="1" dirty="0"/>
          </a:p>
          <a:p>
            <a:r>
              <a:rPr lang="nl-NL" dirty="0"/>
              <a:t>Het is der </a:t>
            </a:r>
            <a:r>
              <a:rPr lang="nl-NL" dirty="0" err="1"/>
              <a:t>Stuhl</a:t>
            </a:r>
            <a:r>
              <a:rPr lang="nl-NL" dirty="0"/>
              <a:t>, wand er staat een m achter </a:t>
            </a:r>
            <a:r>
              <a:rPr lang="nl-NL" dirty="0" err="1"/>
              <a:t>Stuhl</a:t>
            </a:r>
            <a:r>
              <a:rPr lang="nl-NL" dirty="0"/>
              <a:t>, je kijkt dus in kolom a</a:t>
            </a:r>
          </a:p>
          <a:p>
            <a:endParaRPr lang="nl-NL" dirty="0"/>
          </a:p>
          <a:p>
            <a:endParaRPr lang="nl-NL" dirty="0"/>
          </a:p>
          <a:p>
            <a:endParaRPr lang="nl-NL" i="1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122E214-E185-43C6-B31E-75A170EDA8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678" y="2264412"/>
            <a:ext cx="10397527" cy="1970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37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AF89DA-C393-4D9C-9DA8-C565E43CB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BCDFB9B-E18D-4725-BEB4-E0376F6C1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40911"/>
            <a:ext cx="10178322" cy="4238682"/>
          </a:xfrm>
        </p:spPr>
        <p:txBody>
          <a:bodyPr/>
          <a:lstStyle/>
          <a:p>
            <a:r>
              <a:rPr lang="nl-NL" dirty="0"/>
              <a:t>Stap 3: Bepaal met de HIJ / HEM regel of der </a:t>
            </a:r>
            <a:r>
              <a:rPr lang="nl-NL" dirty="0" err="1"/>
              <a:t>stuhl</a:t>
            </a:r>
            <a:r>
              <a:rPr lang="nl-NL" dirty="0"/>
              <a:t> in de 1</a:t>
            </a:r>
            <a:r>
              <a:rPr lang="nl-NL" baseline="30000" dirty="0"/>
              <a:t>e</a:t>
            </a:r>
            <a:r>
              <a:rPr lang="nl-NL" dirty="0"/>
              <a:t> of 4</a:t>
            </a:r>
            <a:r>
              <a:rPr lang="nl-NL" baseline="30000" dirty="0"/>
              <a:t>e</a:t>
            </a:r>
            <a:r>
              <a:rPr lang="nl-NL" dirty="0"/>
              <a:t> naamval staat</a:t>
            </a:r>
          </a:p>
          <a:p>
            <a:endParaRPr lang="nl-NL" dirty="0"/>
          </a:p>
          <a:p>
            <a:r>
              <a:rPr lang="nl-NL" dirty="0"/>
              <a:t>Wat past beter?</a:t>
            </a:r>
          </a:p>
          <a:p>
            <a:r>
              <a:rPr lang="nl-NL" dirty="0" err="1"/>
              <a:t>Edeltraut</a:t>
            </a:r>
            <a:r>
              <a:rPr lang="nl-NL" dirty="0"/>
              <a:t> </a:t>
            </a:r>
            <a:r>
              <a:rPr lang="nl-NL" dirty="0" err="1"/>
              <a:t>verschiebt</a:t>
            </a:r>
            <a:r>
              <a:rPr lang="nl-NL" dirty="0"/>
              <a:t> HIJ </a:t>
            </a:r>
            <a:r>
              <a:rPr lang="nl-NL" dirty="0" err="1"/>
              <a:t>zum</a:t>
            </a:r>
            <a:r>
              <a:rPr lang="nl-NL" dirty="0"/>
              <a:t> </a:t>
            </a:r>
            <a:r>
              <a:rPr lang="nl-NL" dirty="0" err="1"/>
              <a:t>Fenster</a:t>
            </a:r>
            <a:endParaRPr lang="nl-NL" dirty="0"/>
          </a:p>
          <a:p>
            <a:r>
              <a:rPr lang="nl-NL" dirty="0" err="1"/>
              <a:t>Edeltraut</a:t>
            </a:r>
            <a:r>
              <a:rPr lang="nl-NL" dirty="0"/>
              <a:t> </a:t>
            </a:r>
            <a:r>
              <a:rPr lang="nl-NL" dirty="0" err="1"/>
              <a:t>verschiebt</a:t>
            </a:r>
            <a:r>
              <a:rPr lang="nl-NL" dirty="0"/>
              <a:t> HEM </a:t>
            </a:r>
            <a:r>
              <a:rPr lang="nl-NL" dirty="0" err="1"/>
              <a:t>zum</a:t>
            </a:r>
            <a:r>
              <a:rPr lang="nl-NL" dirty="0"/>
              <a:t> </a:t>
            </a:r>
            <a:r>
              <a:rPr lang="nl-NL" dirty="0" err="1"/>
              <a:t>Fenster</a:t>
            </a:r>
            <a:endParaRPr lang="nl-NL" dirty="0"/>
          </a:p>
          <a:p>
            <a:r>
              <a:rPr lang="nl-NL" dirty="0"/>
              <a:t>Der </a:t>
            </a:r>
            <a:r>
              <a:rPr lang="nl-NL" dirty="0" err="1"/>
              <a:t>Stuhl</a:t>
            </a:r>
            <a:r>
              <a:rPr lang="nl-NL" dirty="0"/>
              <a:t> staat in de _ naamval</a:t>
            </a:r>
          </a:p>
          <a:p>
            <a:r>
              <a:rPr lang="nl-NL" dirty="0"/>
              <a:t>Der </a:t>
            </a:r>
            <a:r>
              <a:rPr lang="nl-NL" dirty="0" err="1"/>
              <a:t>stuhl</a:t>
            </a:r>
            <a:r>
              <a:rPr lang="nl-NL" dirty="0"/>
              <a:t> staat in de 4</a:t>
            </a:r>
            <a:r>
              <a:rPr lang="nl-NL" baseline="30000" dirty="0"/>
              <a:t>e</a:t>
            </a:r>
            <a:r>
              <a:rPr lang="nl-NL" dirty="0"/>
              <a:t> naamval</a:t>
            </a:r>
          </a:p>
        </p:txBody>
      </p:sp>
    </p:spTree>
    <p:extLst>
      <p:ext uri="{BB962C8B-B14F-4D97-AF65-F5344CB8AC3E}">
        <p14:creationId xmlns:p14="http://schemas.microsoft.com/office/powerpoint/2010/main" val="21922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7CB243-62FD-475F-87B8-4DC048141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 een rijtje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48B136-D99C-4248-BCF5-3DC39FC26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Stap 1: Je hebt bepaald om schema A te gebruiken d… </a:t>
            </a:r>
            <a:r>
              <a:rPr lang="nl-NL" dirty="0" err="1"/>
              <a:t>Stuhl</a:t>
            </a:r>
            <a:r>
              <a:rPr lang="nl-NL" dirty="0"/>
              <a:t> valt in de der-groep</a:t>
            </a:r>
          </a:p>
          <a:p>
            <a:r>
              <a:rPr lang="nl-NL" dirty="0"/>
              <a:t>Stap 2: Je hebt bepaald dat het der </a:t>
            </a:r>
            <a:r>
              <a:rPr lang="nl-NL" dirty="0" err="1"/>
              <a:t>Stuhl</a:t>
            </a:r>
            <a:r>
              <a:rPr lang="nl-NL" dirty="0"/>
              <a:t> in de 4</a:t>
            </a:r>
            <a:r>
              <a:rPr lang="nl-NL" baseline="30000" dirty="0"/>
              <a:t>e</a:t>
            </a:r>
            <a:r>
              <a:rPr lang="nl-NL" dirty="0"/>
              <a:t> naamval staat.</a:t>
            </a:r>
          </a:p>
          <a:p>
            <a:r>
              <a:rPr lang="nl-NL" dirty="0"/>
              <a:t>Stap 3: Je hebt bepaald dat der </a:t>
            </a:r>
            <a:r>
              <a:rPr lang="nl-NL" dirty="0" err="1"/>
              <a:t>Stuhl</a:t>
            </a:r>
            <a:r>
              <a:rPr lang="nl-NL" dirty="0"/>
              <a:t> in de 4</a:t>
            </a:r>
            <a:r>
              <a:rPr lang="nl-NL" baseline="30000" dirty="0"/>
              <a:t>e</a:t>
            </a:r>
            <a:r>
              <a:rPr lang="nl-NL" dirty="0"/>
              <a:t> naamval staat.</a:t>
            </a:r>
          </a:p>
          <a:p>
            <a:r>
              <a:rPr lang="nl-NL" dirty="0"/>
              <a:t>Conclusie: Nu kijk je in kolom a en de rij van de 4</a:t>
            </a:r>
            <a:r>
              <a:rPr lang="nl-NL" baseline="30000" dirty="0"/>
              <a:t>e</a:t>
            </a:r>
            <a:r>
              <a:rPr lang="nl-NL" dirty="0"/>
              <a:t> naamval en zie je dat der, den wordt.</a:t>
            </a:r>
          </a:p>
          <a:p>
            <a:r>
              <a:rPr lang="nl-NL" dirty="0"/>
              <a:t>De zin wordt dan: </a:t>
            </a:r>
            <a:r>
              <a:rPr lang="nl-NL" dirty="0" err="1"/>
              <a:t>Edeltraut</a:t>
            </a:r>
            <a:r>
              <a:rPr lang="nl-NL" dirty="0"/>
              <a:t> </a:t>
            </a:r>
            <a:r>
              <a:rPr lang="nl-NL" dirty="0" err="1"/>
              <a:t>verschiebt</a:t>
            </a:r>
            <a:r>
              <a:rPr lang="nl-NL" dirty="0"/>
              <a:t> de</a:t>
            </a:r>
            <a:r>
              <a:rPr lang="nl-NL" dirty="0">
                <a:highlight>
                  <a:srgbClr val="FFFF00"/>
                </a:highlight>
              </a:rPr>
              <a:t>n</a:t>
            </a:r>
            <a:r>
              <a:rPr lang="nl-NL" dirty="0"/>
              <a:t> </a:t>
            </a:r>
            <a:r>
              <a:rPr lang="nl-NL" dirty="0" err="1"/>
              <a:t>Stuhl</a:t>
            </a:r>
            <a:r>
              <a:rPr lang="nl-NL" dirty="0"/>
              <a:t> </a:t>
            </a:r>
            <a:r>
              <a:rPr lang="nl-NL" dirty="0" err="1"/>
              <a:t>zum</a:t>
            </a:r>
            <a:r>
              <a:rPr lang="nl-NL" dirty="0"/>
              <a:t> </a:t>
            </a:r>
            <a:r>
              <a:rPr lang="nl-NL" dirty="0" err="1"/>
              <a:t>Fenster</a:t>
            </a:r>
            <a:r>
              <a:rPr lang="nl-NL" dirty="0"/>
              <a:t>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6E0ED64-E119-4736-BE7D-DC42469ED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1140" y="4690214"/>
            <a:ext cx="9997858" cy="189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658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29543C-7762-49C9-A4C7-E0CCA61DF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bepalen van de eerste of vierde naamval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4A240E-9106-4B6A-A11D-C289A83F1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Voorbeeld zin: Horst </a:t>
            </a:r>
            <a:r>
              <a:rPr lang="nl-NL" dirty="0" err="1"/>
              <a:t>kauft</a:t>
            </a:r>
            <a:r>
              <a:rPr lang="nl-NL" dirty="0"/>
              <a:t> </a:t>
            </a:r>
            <a:r>
              <a:rPr lang="nl-NL" dirty="0" err="1"/>
              <a:t>ein</a:t>
            </a:r>
            <a:r>
              <a:rPr lang="nl-NL" dirty="0"/>
              <a:t> … </a:t>
            </a:r>
            <a:r>
              <a:rPr lang="nl-NL" dirty="0" err="1"/>
              <a:t>Kamera</a:t>
            </a:r>
            <a:r>
              <a:rPr lang="nl-NL" dirty="0"/>
              <a:t> (v).</a:t>
            </a:r>
          </a:p>
          <a:p>
            <a:r>
              <a:rPr lang="nl-NL" dirty="0"/>
              <a:t>Stap 1: bepaal eerst of </a:t>
            </a:r>
            <a:r>
              <a:rPr lang="nl-NL" dirty="0" err="1"/>
              <a:t>ein</a:t>
            </a:r>
            <a:r>
              <a:rPr lang="nl-NL" dirty="0"/>
              <a:t> … </a:t>
            </a:r>
            <a:r>
              <a:rPr lang="nl-NL" dirty="0" err="1"/>
              <a:t>Kamera</a:t>
            </a:r>
            <a:r>
              <a:rPr lang="nl-NL" dirty="0"/>
              <a:t> in de der- of de </a:t>
            </a:r>
            <a:r>
              <a:rPr lang="nl-NL" dirty="0" err="1"/>
              <a:t>ein</a:t>
            </a:r>
            <a:r>
              <a:rPr lang="nl-NL" dirty="0"/>
              <a:t>- groep hoort.</a:t>
            </a:r>
          </a:p>
          <a:p>
            <a:endParaRPr lang="nl-NL" dirty="0"/>
          </a:p>
          <a:p>
            <a:r>
              <a:rPr lang="nl-NL" dirty="0"/>
              <a:t>In de der- groep zitten bepaalde lidwoorden, dat zijn de der, die, das en die (mv)</a:t>
            </a:r>
          </a:p>
          <a:p>
            <a:r>
              <a:rPr lang="nl-NL" dirty="0"/>
              <a:t>In de </a:t>
            </a:r>
            <a:r>
              <a:rPr lang="nl-NL" dirty="0" err="1"/>
              <a:t>ein</a:t>
            </a:r>
            <a:r>
              <a:rPr lang="nl-NL" dirty="0"/>
              <a:t>-groep zitten onbepaalde lidwoorden, dat zijn de </a:t>
            </a:r>
            <a:r>
              <a:rPr lang="nl-NL" dirty="0" err="1"/>
              <a:t>ein</a:t>
            </a:r>
            <a:r>
              <a:rPr lang="nl-NL" dirty="0"/>
              <a:t>, </a:t>
            </a:r>
            <a:r>
              <a:rPr lang="nl-NL" dirty="0" err="1"/>
              <a:t>eine</a:t>
            </a:r>
            <a:r>
              <a:rPr lang="nl-NL" dirty="0"/>
              <a:t> en de (k)</a:t>
            </a:r>
            <a:r>
              <a:rPr lang="nl-NL" dirty="0" err="1"/>
              <a:t>eine</a:t>
            </a:r>
            <a:r>
              <a:rPr lang="nl-NL" dirty="0"/>
              <a:t> (mv).</a:t>
            </a:r>
          </a:p>
          <a:p>
            <a:r>
              <a:rPr lang="nl-NL" dirty="0"/>
              <a:t>In de </a:t>
            </a:r>
            <a:r>
              <a:rPr lang="nl-NL" dirty="0" err="1"/>
              <a:t>ein</a:t>
            </a:r>
            <a:r>
              <a:rPr lang="nl-NL" dirty="0"/>
              <a:t>-groep  zitten ook de bezittelijke voornaamwoorden: </a:t>
            </a:r>
            <a:r>
              <a:rPr lang="nl-NL" dirty="0" err="1"/>
              <a:t>mein</a:t>
            </a:r>
            <a:r>
              <a:rPr lang="nl-NL" dirty="0"/>
              <a:t> (mijn), dein (jouw), sein (zijn), </a:t>
            </a:r>
            <a:r>
              <a:rPr lang="nl-NL" dirty="0" err="1"/>
              <a:t>ihr</a:t>
            </a:r>
            <a:r>
              <a:rPr lang="nl-NL" dirty="0"/>
              <a:t> (haar), </a:t>
            </a:r>
            <a:r>
              <a:rPr lang="nl-NL" dirty="0" err="1"/>
              <a:t>unser</a:t>
            </a:r>
            <a:r>
              <a:rPr lang="nl-NL" dirty="0"/>
              <a:t> (onze), </a:t>
            </a:r>
            <a:r>
              <a:rPr lang="nl-NL" dirty="0" err="1"/>
              <a:t>ihr</a:t>
            </a:r>
            <a:r>
              <a:rPr lang="nl-NL" dirty="0"/>
              <a:t> (</a:t>
            </a:r>
            <a:r>
              <a:rPr lang="nl-NL" dirty="0" err="1"/>
              <a:t>julie</a:t>
            </a:r>
            <a:r>
              <a:rPr lang="nl-NL" dirty="0"/>
              <a:t>), </a:t>
            </a:r>
            <a:r>
              <a:rPr lang="nl-NL" dirty="0" err="1"/>
              <a:t>Ihr</a:t>
            </a:r>
            <a:r>
              <a:rPr lang="nl-NL" dirty="0"/>
              <a:t> (uw).</a:t>
            </a:r>
          </a:p>
        </p:txBody>
      </p:sp>
    </p:spTree>
    <p:extLst>
      <p:ext uri="{BB962C8B-B14F-4D97-AF65-F5344CB8AC3E}">
        <p14:creationId xmlns:p14="http://schemas.microsoft.com/office/powerpoint/2010/main" val="2413237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B90B48-C9DA-42E2-B263-FD9E7C48C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</a:t>
            </a:r>
            <a:r>
              <a:rPr lang="nl-NL" baseline="30000" dirty="0"/>
              <a:t>e</a:t>
            </a:r>
            <a:r>
              <a:rPr lang="nl-NL" dirty="0"/>
              <a:t> of 4</a:t>
            </a:r>
            <a:r>
              <a:rPr lang="nl-NL" baseline="30000" dirty="0"/>
              <a:t>e</a:t>
            </a:r>
            <a:r>
              <a:rPr lang="nl-NL" dirty="0"/>
              <a:t> naamval?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DE70FC6-3A45-411C-B692-5DC8DAF0F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Horst </a:t>
            </a:r>
            <a:r>
              <a:rPr lang="nl-NL" dirty="0" err="1"/>
              <a:t>kauft</a:t>
            </a:r>
            <a:r>
              <a:rPr lang="nl-NL" dirty="0"/>
              <a:t> </a:t>
            </a:r>
            <a:r>
              <a:rPr lang="nl-NL" dirty="0" err="1"/>
              <a:t>ein</a:t>
            </a:r>
            <a:r>
              <a:rPr lang="nl-NL" dirty="0"/>
              <a:t> … </a:t>
            </a:r>
            <a:r>
              <a:rPr lang="nl-NL" dirty="0" err="1"/>
              <a:t>Kamera</a:t>
            </a:r>
            <a:r>
              <a:rPr lang="nl-NL" dirty="0"/>
              <a:t> (v)</a:t>
            </a:r>
          </a:p>
          <a:p>
            <a:r>
              <a:rPr lang="nl-NL" dirty="0"/>
              <a:t>Der- groep: der, die, das en die (mv)</a:t>
            </a:r>
          </a:p>
          <a:p>
            <a:r>
              <a:rPr lang="nl-NL" dirty="0" err="1"/>
              <a:t>Ein</a:t>
            </a:r>
            <a:r>
              <a:rPr lang="nl-NL" dirty="0"/>
              <a:t>- groep: </a:t>
            </a:r>
            <a:r>
              <a:rPr lang="nl-NL" dirty="0" err="1"/>
              <a:t>ein</a:t>
            </a:r>
            <a:r>
              <a:rPr lang="nl-NL" dirty="0"/>
              <a:t>, </a:t>
            </a:r>
            <a:r>
              <a:rPr lang="nl-NL" dirty="0" err="1"/>
              <a:t>eine</a:t>
            </a:r>
            <a:r>
              <a:rPr lang="nl-NL" dirty="0"/>
              <a:t>, (k)</a:t>
            </a:r>
            <a:r>
              <a:rPr lang="nl-NL" dirty="0" err="1"/>
              <a:t>eine</a:t>
            </a:r>
            <a:r>
              <a:rPr lang="nl-NL" dirty="0"/>
              <a:t> (mv), </a:t>
            </a:r>
            <a:r>
              <a:rPr lang="nl-NL" dirty="0" err="1"/>
              <a:t>mein</a:t>
            </a:r>
            <a:r>
              <a:rPr lang="nl-NL" dirty="0"/>
              <a:t>, dein, sein, </a:t>
            </a:r>
            <a:r>
              <a:rPr lang="nl-NL" dirty="0" err="1"/>
              <a:t>ihr</a:t>
            </a:r>
            <a:r>
              <a:rPr lang="nl-NL" dirty="0"/>
              <a:t>, </a:t>
            </a:r>
            <a:r>
              <a:rPr lang="nl-NL" dirty="0" err="1"/>
              <a:t>unser</a:t>
            </a:r>
            <a:r>
              <a:rPr lang="nl-NL" dirty="0"/>
              <a:t>, </a:t>
            </a:r>
            <a:r>
              <a:rPr lang="nl-NL" dirty="0" err="1"/>
              <a:t>ihr</a:t>
            </a:r>
            <a:r>
              <a:rPr lang="nl-NL" dirty="0"/>
              <a:t> </a:t>
            </a:r>
          </a:p>
          <a:p>
            <a:endParaRPr lang="nl-NL" dirty="0"/>
          </a:p>
          <a:p>
            <a:r>
              <a:rPr lang="nl-NL" dirty="0" err="1"/>
              <a:t>Hosrt</a:t>
            </a:r>
            <a:r>
              <a:rPr lang="nl-NL" dirty="0"/>
              <a:t> </a:t>
            </a:r>
            <a:r>
              <a:rPr lang="nl-NL" dirty="0" err="1"/>
              <a:t>kauft</a:t>
            </a:r>
            <a:r>
              <a:rPr lang="nl-NL" dirty="0"/>
              <a:t> </a:t>
            </a:r>
            <a:r>
              <a:rPr lang="nl-NL" dirty="0" err="1"/>
              <a:t>ein</a:t>
            </a:r>
            <a:r>
              <a:rPr lang="nl-NL" dirty="0"/>
              <a:t> … </a:t>
            </a:r>
            <a:r>
              <a:rPr lang="nl-NL" dirty="0" err="1"/>
              <a:t>Kamera</a:t>
            </a:r>
            <a:r>
              <a:rPr lang="nl-NL" dirty="0"/>
              <a:t> (v). </a:t>
            </a:r>
          </a:p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b="1" dirty="0" err="1">
                <a:sym typeface="Wingdings" panose="05000000000000000000" pitchFamily="2" charset="2"/>
              </a:rPr>
              <a:t>ein</a:t>
            </a:r>
            <a:r>
              <a:rPr lang="nl-NL" dirty="0">
                <a:sym typeface="Wingdings" panose="05000000000000000000" pitchFamily="2" charset="2"/>
              </a:rPr>
              <a:t> … </a:t>
            </a:r>
            <a:r>
              <a:rPr lang="nl-NL" dirty="0" err="1">
                <a:sym typeface="Wingdings" panose="05000000000000000000" pitchFamily="2" charset="2"/>
              </a:rPr>
              <a:t>Kamera</a:t>
            </a:r>
            <a:r>
              <a:rPr lang="nl-NL" dirty="0">
                <a:sym typeface="Wingdings" panose="05000000000000000000" pitchFamily="2" charset="2"/>
              </a:rPr>
              <a:t> zit dus in de </a:t>
            </a:r>
            <a:r>
              <a:rPr lang="nl-NL" dirty="0" err="1">
                <a:sym typeface="Wingdings" panose="05000000000000000000" pitchFamily="2" charset="2"/>
              </a:rPr>
              <a:t>ein</a:t>
            </a:r>
            <a:r>
              <a:rPr lang="nl-NL" dirty="0">
                <a:sym typeface="Wingdings" panose="05000000000000000000" pitchFamily="2" charset="2"/>
              </a:rPr>
              <a:t>- groep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9621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5076E2-B5ED-46C1-8323-6325A2517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Schema’s</a:t>
            </a:r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0547BA3A-63EE-4F82-9541-97E40E87F2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9854206"/>
              </p:ext>
            </p:extLst>
          </p:nvPr>
        </p:nvGraphicFramePr>
        <p:xfrm>
          <a:off x="1250952" y="1396652"/>
          <a:ext cx="1017904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508">
                  <a:extLst>
                    <a:ext uri="{9D8B030D-6E8A-4147-A177-3AD203B41FA5}">
                      <a16:colId xmlns:a16="http://schemas.microsoft.com/office/drawing/2014/main" val="2573833891"/>
                    </a:ext>
                  </a:extLst>
                </a:gridCol>
                <a:gridCol w="1696508">
                  <a:extLst>
                    <a:ext uri="{9D8B030D-6E8A-4147-A177-3AD203B41FA5}">
                      <a16:colId xmlns:a16="http://schemas.microsoft.com/office/drawing/2014/main" val="4150377793"/>
                    </a:ext>
                  </a:extLst>
                </a:gridCol>
                <a:gridCol w="1696508">
                  <a:extLst>
                    <a:ext uri="{9D8B030D-6E8A-4147-A177-3AD203B41FA5}">
                      <a16:colId xmlns:a16="http://schemas.microsoft.com/office/drawing/2014/main" val="392414058"/>
                    </a:ext>
                  </a:extLst>
                </a:gridCol>
                <a:gridCol w="1696508">
                  <a:extLst>
                    <a:ext uri="{9D8B030D-6E8A-4147-A177-3AD203B41FA5}">
                      <a16:colId xmlns:a16="http://schemas.microsoft.com/office/drawing/2014/main" val="2969619017"/>
                    </a:ext>
                  </a:extLst>
                </a:gridCol>
                <a:gridCol w="1696508">
                  <a:extLst>
                    <a:ext uri="{9D8B030D-6E8A-4147-A177-3AD203B41FA5}">
                      <a16:colId xmlns:a16="http://schemas.microsoft.com/office/drawing/2014/main" val="2829495068"/>
                    </a:ext>
                  </a:extLst>
                </a:gridCol>
                <a:gridCol w="1696508">
                  <a:extLst>
                    <a:ext uri="{9D8B030D-6E8A-4147-A177-3AD203B41FA5}">
                      <a16:colId xmlns:a16="http://schemas.microsoft.com/office/drawing/2014/main" val="29190587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Der- groep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zindeel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294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der (m)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die (v)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das (o)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die (mv)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0092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1</a:t>
                      </a:r>
                      <a:r>
                        <a:rPr lang="nl-NL" baseline="30000" dirty="0"/>
                        <a:t>e</a:t>
                      </a:r>
                      <a:r>
                        <a:rPr lang="nl-NL" dirty="0"/>
                        <a:t> naamval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Hij: 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der Mann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die Frau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das Tier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die </a:t>
                      </a:r>
                      <a:r>
                        <a:rPr lang="nl-NL" dirty="0" err="1"/>
                        <a:t>Kinder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098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4</a:t>
                      </a:r>
                      <a:r>
                        <a:rPr lang="nl-NL" baseline="30000" dirty="0"/>
                        <a:t>e</a:t>
                      </a:r>
                      <a:r>
                        <a:rPr lang="nl-NL" dirty="0"/>
                        <a:t> naamval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Hem: lv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den Mann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die Frau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das Tier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die </a:t>
                      </a:r>
                      <a:r>
                        <a:rPr lang="nl-NL" dirty="0" err="1"/>
                        <a:t>Kinder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69722"/>
                  </a:ext>
                </a:extLst>
              </a:tr>
            </a:tbl>
          </a:graphicData>
        </a:graphic>
      </p:graphicFrame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E2E66D71-D934-4D93-BD23-4EA700DC1A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549493"/>
              </p:ext>
            </p:extLst>
          </p:nvPr>
        </p:nvGraphicFramePr>
        <p:xfrm>
          <a:off x="1251678" y="3139305"/>
          <a:ext cx="10178322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387">
                  <a:extLst>
                    <a:ext uri="{9D8B030D-6E8A-4147-A177-3AD203B41FA5}">
                      <a16:colId xmlns:a16="http://schemas.microsoft.com/office/drawing/2014/main" val="612366602"/>
                    </a:ext>
                  </a:extLst>
                </a:gridCol>
                <a:gridCol w="1696387">
                  <a:extLst>
                    <a:ext uri="{9D8B030D-6E8A-4147-A177-3AD203B41FA5}">
                      <a16:colId xmlns:a16="http://schemas.microsoft.com/office/drawing/2014/main" val="3076052498"/>
                    </a:ext>
                  </a:extLst>
                </a:gridCol>
                <a:gridCol w="1696387">
                  <a:extLst>
                    <a:ext uri="{9D8B030D-6E8A-4147-A177-3AD203B41FA5}">
                      <a16:colId xmlns:a16="http://schemas.microsoft.com/office/drawing/2014/main" val="2901997651"/>
                    </a:ext>
                  </a:extLst>
                </a:gridCol>
                <a:gridCol w="1696387">
                  <a:extLst>
                    <a:ext uri="{9D8B030D-6E8A-4147-A177-3AD203B41FA5}">
                      <a16:colId xmlns:a16="http://schemas.microsoft.com/office/drawing/2014/main" val="1140496521"/>
                    </a:ext>
                  </a:extLst>
                </a:gridCol>
                <a:gridCol w="1696387">
                  <a:extLst>
                    <a:ext uri="{9D8B030D-6E8A-4147-A177-3AD203B41FA5}">
                      <a16:colId xmlns:a16="http://schemas.microsoft.com/office/drawing/2014/main" val="4060828850"/>
                    </a:ext>
                  </a:extLst>
                </a:gridCol>
                <a:gridCol w="1696387">
                  <a:extLst>
                    <a:ext uri="{9D8B030D-6E8A-4147-A177-3AD203B41FA5}">
                      <a16:colId xmlns:a16="http://schemas.microsoft.com/office/drawing/2014/main" val="23543873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ein</a:t>
                      </a:r>
                      <a:r>
                        <a:rPr lang="nl-NL" dirty="0"/>
                        <a:t>- groep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zinsdeel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859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842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1</a:t>
                      </a:r>
                      <a:r>
                        <a:rPr lang="nl-NL" baseline="30000" dirty="0"/>
                        <a:t>e</a:t>
                      </a:r>
                      <a:r>
                        <a:rPr lang="nl-NL" dirty="0"/>
                        <a:t> naamval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Hij: 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ein</a:t>
                      </a:r>
                      <a:r>
                        <a:rPr lang="nl-NL" dirty="0"/>
                        <a:t> Mann</a:t>
                      </a:r>
                    </a:p>
                    <a:p>
                      <a:r>
                        <a:rPr lang="nl-NL" dirty="0" err="1"/>
                        <a:t>mein</a:t>
                      </a:r>
                      <a:r>
                        <a:rPr lang="nl-NL" dirty="0"/>
                        <a:t> Mann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eine</a:t>
                      </a:r>
                      <a:r>
                        <a:rPr lang="nl-NL" dirty="0"/>
                        <a:t> Frau</a:t>
                      </a:r>
                    </a:p>
                    <a:p>
                      <a:r>
                        <a:rPr lang="nl-NL" dirty="0" err="1"/>
                        <a:t>meine</a:t>
                      </a:r>
                      <a:r>
                        <a:rPr lang="nl-NL" dirty="0"/>
                        <a:t> Frau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ein</a:t>
                      </a:r>
                      <a:r>
                        <a:rPr lang="nl-NL" dirty="0"/>
                        <a:t> Tier</a:t>
                      </a:r>
                    </a:p>
                    <a:p>
                      <a:r>
                        <a:rPr lang="nl-NL" dirty="0" err="1"/>
                        <a:t>mein</a:t>
                      </a:r>
                      <a:r>
                        <a:rPr lang="nl-NL" dirty="0"/>
                        <a:t> Tier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keine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Kinder</a:t>
                      </a:r>
                      <a:endParaRPr lang="nl-NL" dirty="0"/>
                    </a:p>
                    <a:p>
                      <a:r>
                        <a:rPr lang="nl-NL" dirty="0" err="1"/>
                        <a:t>meine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kinder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507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4</a:t>
                      </a:r>
                      <a:r>
                        <a:rPr lang="nl-NL" baseline="30000" dirty="0"/>
                        <a:t>e</a:t>
                      </a:r>
                      <a:r>
                        <a:rPr lang="nl-NL" dirty="0"/>
                        <a:t> naamval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Hem: lv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einen</a:t>
                      </a:r>
                      <a:r>
                        <a:rPr lang="nl-NL" dirty="0"/>
                        <a:t> Mann</a:t>
                      </a:r>
                    </a:p>
                    <a:p>
                      <a:r>
                        <a:rPr lang="nl-NL" dirty="0" err="1"/>
                        <a:t>meinen</a:t>
                      </a:r>
                      <a:r>
                        <a:rPr lang="nl-NL" dirty="0"/>
                        <a:t> Mann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eine</a:t>
                      </a:r>
                      <a:r>
                        <a:rPr lang="nl-NL" dirty="0"/>
                        <a:t> Frau</a:t>
                      </a:r>
                    </a:p>
                    <a:p>
                      <a:r>
                        <a:rPr lang="nl-NL" dirty="0" err="1"/>
                        <a:t>meine</a:t>
                      </a:r>
                      <a:r>
                        <a:rPr lang="nl-NL" dirty="0"/>
                        <a:t> Frau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ein</a:t>
                      </a:r>
                      <a:r>
                        <a:rPr lang="nl-NL" dirty="0"/>
                        <a:t> Tier</a:t>
                      </a:r>
                    </a:p>
                    <a:p>
                      <a:r>
                        <a:rPr lang="nl-NL" dirty="0" err="1"/>
                        <a:t>mein</a:t>
                      </a:r>
                      <a:r>
                        <a:rPr lang="nl-NL" dirty="0"/>
                        <a:t> Tier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keine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Kinder</a:t>
                      </a:r>
                      <a:endParaRPr lang="nl-NL" dirty="0"/>
                    </a:p>
                    <a:p>
                      <a:r>
                        <a:rPr lang="nl-NL" dirty="0" err="1"/>
                        <a:t>meine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Kinder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133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43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29D8F5-A71A-499A-9FE8-35C5482D9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Vormen!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B644CD-E3F7-45E1-AD95-D6C88ED67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89973"/>
            <a:ext cx="10178322" cy="4689619"/>
          </a:xfrm>
        </p:spPr>
        <p:txBody>
          <a:bodyPr/>
          <a:lstStyle/>
          <a:p>
            <a:r>
              <a:rPr lang="nl-NL" dirty="0"/>
              <a:t>Stap 1: Je hebt al bepaald dat </a:t>
            </a:r>
            <a:r>
              <a:rPr lang="nl-NL" dirty="0" err="1"/>
              <a:t>ein</a:t>
            </a:r>
            <a:r>
              <a:rPr lang="nl-NL" dirty="0"/>
              <a:t> … </a:t>
            </a:r>
            <a:r>
              <a:rPr lang="nl-NL" dirty="0" err="1"/>
              <a:t>Kamera</a:t>
            </a:r>
            <a:r>
              <a:rPr lang="nl-NL" dirty="0"/>
              <a:t> in de </a:t>
            </a:r>
            <a:r>
              <a:rPr lang="nl-NL" dirty="0" err="1"/>
              <a:t>ein</a:t>
            </a:r>
            <a:r>
              <a:rPr lang="nl-NL" dirty="0"/>
              <a:t>-groep hoort, dus je kijkt naar schema B (</a:t>
            </a:r>
            <a:r>
              <a:rPr lang="nl-NL" dirty="0" err="1"/>
              <a:t>ein</a:t>
            </a:r>
            <a:r>
              <a:rPr lang="nl-NL" dirty="0"/>
              <a:t>-groep)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Stap 2: Nu ga je bepalen welk geslacht het zelfstandig naamwoord heeft. (m / v / o / mv)</a:t>
            </a:r>
          </a:p>
          <a:p>
            <a:r>
              <a:rPr lang="nl-NL" dirty="0" err="1"/>
              <a:t>Kamera</a:t>
            </a:r>
            <a:r>
              <a:rPr lang="nl-NL" dirty="0"/>
              <a:t> is </a:t>
            </a:r>
            <a:r>
              <a:rPr lang="nl-NL" dirty="0" err="1"/>
              <a:t>vrouwlijk</a:t>
            </a:r>
            <a:r>
              <a:rPr lang="nl-NL" dirty="0"/>
              <a:t> (V), dus kijk je in kolom b.</a:t>
            </a:r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E68D40B-DC1B-42DC-8588-2FD8DBFAB4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3996" y="2028759"/>
            <a:ext cx="10839450" cy="21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453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29D8F5-A71A-499A-9FE8-35C5482D9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Vormen!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B644CD-E3F7-45E1-AD95-D6C88ED67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89973"/>
            <a:ext cx="10178322" cy="4689619"/>
          </a:xfrm>
        </p:spPr>
        <p:txBody>
          <a:bodyPr/>
          <a:lstStyle/>
          <a:p>
            <a:r>
              <a:rPr lang="nl-NL" dirty="0"/>
              <a:t>Stap 1: Je hebt al bepaald dat </a:t>
            </a:r>
            <a:r>
              <a:rPr lang="nl-NL" dirty="0" err="1"/>
              <a:t>ein</a:t>
            </a:r>
            <a:r>
              <a:rPr lang="nl-NL" dirty="0"/>
              <a:t> … </a:t>
            </a:r>
            <a:r>
              <a:rPr lang="nl-NL" dirty="0" err="1"/>
              <a:t>Kamera</a:t>
            </a:r>
            <a:r>
              <a:rPr lang="nl-NL" dirty="0"/>
              <a:t> in de </a:t>
            </a:r>
            <a:r>
              <a:rPr lang="nl-NL" dirty="0" err="1"/>
              <a:t>ein</a:t>
            </a:r>
            <a:r>
              <a:rPr lang="nl-NL" dirty="0"/>
              <a:t>-groep hoort, dus je kijkt naar schema B (</a:t>
            </a:r>
            <a:r>
              <a:rPr lang="nl-NL" dirty="0" err="1"/>
              <a:t>ein</a:t>
            </a:r>
            <a:r>
              <a:rPr lang="nl-NL" dirty="0"/>
              <a:t>-groep)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Stap 2: Nu ga je bepalen welk geslacht het zelfstandig naamwoord heeft. (m / v / o / mv)</a:t>
            </a:r>
          </a:p>
          <a:p>
            <a:r>
              <a:rPr lang="nl-NL" dirty="0" err="1"/>
              <a:t>Kamera</a:t>
            </a:r>
            <a:r>
              <a:rPr lang="nl-NL" dirty="0"/>
              <a:t> is </a:t>
            </a:r>
            <a:r>
              <a:rPr lang="nl-NL" dirty="0" err="1"/>
              <a:t>vrouwlijk</a:t>
            </a:r>
            <a:r>
              <a:rPr lang="nl-NL" dirty="0"/>
              <a:t> (V), dus kijk je in kolom b.</a:t>
            </a:r>
          </a:p>
          <a:p>
            <a:r>
              <a:rPr lang="nl-NL" dirty="0"/>
              <a:t>Stap 3: Nu moet je de naamval bepalen</a:t>
            </a:r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E68D40B-DC1B-42DC-8588-2FD8DBFAB4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3996" y="2028759"/>
            <a:ext cx="10839450" cy="21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663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E2E0C3-ACAA-44CB-865C-F07599967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bepaal ik de naamval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069BFD-CF2C-4474-B19B-4599CCAD3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02915"/>
            <a:ext cx="10178322" cy="5072700"/>
          </a:xfrm>
        </p:spPr>
        <p:txBody>
          <a:bodyPr>
            <a:normAutofit/>
          </a:bodyPr>
          <a:lstStyle/>
          <a:p>
            <a:r>
              <a:rPr lang="nl-NL" dirty="0"/>
              <a:t>Stap 3: Nu ga je de naamval bepalen. Je moet bepalen of </a:t>
            </a:r>
            <a:r>
              <a:rPr lang="nl-NL" dirty="0" err="1"/>
              <a:t>ein</a:t>
            </a:r>
            <a:r>
              <a:rPr lang="nl-NL" dirty="0"/>
              <a:t> … </a:t>
            </a:r>
            <a:r>
              <a:rPr lang="nl-NL" dirty="0" err="1"/>
              <a:t>kamera</a:t>
            </a:r>
            <a:r>
              <a:rPr lang="nl-NL" dirty="0"/>
              <a:t> in de 1</a:t>
            </a:r>
            <a:r>
              <a:rPr lang="nl-NL" baseline="30000" dirty="0"/>
              <a:t>e</a:t>
            </a:r>
            <a:r>
              <a:rPr lang="nl-NL" dirty="0"/>
              <a:t> of 4</a:t>
            </a:r>
            <a:r>
              <a:rPr lang="nl-NL" baseline="30000" dirty="0"/>
              <a:t>e</a:t>
            </a:r>
            <a:r>
              <a:rPr lang="nl-NL" dirty="0"/>
              <a:t> naamval staat.</a:t>
            </a:r>
          </a:p>
          <a:p>
            <a:r>
              <a:rPr lang="nl-NL" dirty="0"/>
              <a:t>Hoe doe je dit?</a:t>
            </a:r>
          </a:p>
          <a:p>
            <a:r>
              <a:rPr lang="nl-NL" dirty="0"/>
              <a:t>HIJ / HEM regel:</a:t>
            </a:r>
          </a:p>
          <a:p>
            <a:r>
              <a:rPr lang="nl-NL" dirty="0"/>
              <a:t>Kan ik het stukje van de zin het best vervangen door HIJ, dan staat het in de 1</a:t>
            </a:r>
            <a:r>
              <a:rPr lang="nl-NL" baseline="30000" dirty="0"/>
              <a:t>e</a:t>
            </a:r>
            <a:r>
              <a:rPr lang="nl-NL" dirty="0"/>
              <a:t> naamval</a:t>
            </a:r>
          </a:p>
          <a:p>
            <a:r>
              <a:rPr lang="nl-NL" dirty="0"/>
              <a:t>Kan ik het stukje van de zin het best vervangen door HEM, dan staat het in de 4</a:t>
            </a:r>
            <a:r>
              <a:rPr lang="nl-NL" baseline="30000" dirty="0"/>
              <a:t>e</a:t>
            </a:r>
            <a:r>
              <a:rPr lang="nl-NL" dirty="0"/>
              <a:t> naamval</a:t>
            </a:r>
          </a:p>
          <a:p>
            <a:endParaRPr lang="nl-NL" dirty="0"/>
          </a:p>
          <a:p>
            <a:r>
              <a:rPr lang="nl-NL" dirty="0"/>
              <a:t>Horst </a:t>
            </a:r>
            <a:r>
              <a:rPr lang="nl-NL" dirty="0" err="1"/>
              <a:t>kauft</a:t>
            </a:r>
            <a:r>
              <a:rPr lang="nl-NL" dirty="0"/>
              <a:t> HEM</a:t>
            </a:r>
          </a:p>
          <a:p>
            <a:r>
              <a:rPr lang="nl-NL" dirty="0"/>
              <a:t>Horst </a:t>
            </a:r>
            <a:r>
              <a:rPr lang="nl-NL" dirty="0" err="1"/>
              <a:t>kauft</a:t>
            </a:r>
            <a:r>
              <a:rPr lang="nl-NL" dirty="0"/>
              <a:t> HIJ</a:t>
            </a:r>
          </a:p>
          <a:p>
            <a:r>
              <a:rPr lang="nl-NL" dirty="0"/>
              <a:t>Welke is beter?</a:t>
            </a:r>
          </a:p>
          <a:p>
            <a:r>
              <a:rPr lang="nl-NL" dirty="0">
                <a:sym typeface="Wingdings" panose="05000000000000000000" pitchFamily="2" charset="2"/>
              </a:rPr>
              <a:t> Horst </a:t>
            </a:r>
            <a:r>
              <a:rPr lang="nl-NL" dirty="0" err="1">
                <a:sym typeface="Wingdings" panose="05000000000000000000" pitchFamily="2" charset="2"/>
              </a:rPr>
              <a:t>kauft</a:t>
            </a:r>
            <a:r>
              <a:rPr lang="nl-NL" dirty="0">
                <a:sym typeface="Wingdings" panose="05000000000000000000" pitchFamily="2" charset="2"/>
              </a:rPr>
              <a:t> HEM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24565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308B62-BC39-40FF-ADF2-6C2699559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 een rijtje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C89103-CF47-4265-BE0C-1929BBC75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Stap 1: Je had bepaald, dat je schema B ging gebruiken</a:t>
            </a:r>
          </a:p>
          <a:p>
            <a:r>
              <a:rPr lang="nl-NL" dirty="0"/>
              <a:t>Stap 2: Je had bepaald, dat je in kolom b moest kijken</a:t>
            </a:r>
          </a:p>
          <a:p>
            <a:r>
              <a:rPr lang="nl-NL" dirty="0"/>
              <a:t>Stap 3: Je had bepaald, dat het zinsdeel in de 4</a:t>
            </a:r>
            <a:r>
              <a:rPr lang="nl-NL" baseline="30000" dirty="0"/>
              <a:t>e</a:t>
            </a:r>
            <a:r>
              <a:rPr lang="nl-NL" dirty="0"/>
              <a:t> naamval staat. Je kijkt nu in het schema; waar kolom b en rij 4</a:t>
            </a:r>
            <a:r>
              <a:rPr lang="nl-NL" baseline="30000" dirty="0"/>
              <a:t>e</a:t>
            </a:r>
            <a:r>
              <a:rPr lang="nl-NL" dirty="0"/>
              <a:t> naamval zich kruisen moet je kijken.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1824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611058-A32E-49C3-BEDB-79F25B1D6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3E6562D-3F2B-4BE6-9674-C3F3E652B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40077"/>
            <a:ext cx="10178322" cy="4639515"/>
          </a:xfrm>
        </p:spPr>
        <p:txBody>
          <a:bodyPr/>
          <a:lstStyle/>
          <a:p>
            <a:r>
              <a:rPr lang="nl-NL" dirty="0" err="1"/>
              <a:t>Edeltraut</a:t>
            </a:r>
            <a:r>
              <a:rPr lang="nl-NL" dirty="0"/>
              <a:t> </a:t>
            </a:r>
            <a:r>
              <a:rPr lang="nl-NL" dirty="0" err="1"/>
              <a:t>verschiebt</a:t>
            </a:r>
            <a:r>
              <a:rPr lang="nl-NL" dirty="0"/>
              <a:t> d..  </a:t>
            </a:r>
            <a:r>
              <a:rPr lang="nl-NL" dirty="0" err="1"/>
              <a:t>Stuhl</a:t>
            </a:r>
            <a:r>
              <a:rPr lang="nl-NL" dirty="0"/>
              <a:t> (m) </a:t>
            </a:r>
            <a:r>
              <a:rPr lang="nl-NL" dirty="0" err="1"/>
              <a:t>zum</a:t>
            </a:r>
            <a:r>
              <a:rPr lang="nl-NL" dirty="0"/>
              <a:t> </a:t>
            </a:r>
            <a:r>
              <a:rPr lang="nl-NL" dirty="0" err="1"/>
              <a:t>Fenster</a:t>
            </a:r>
            <a:endParaRPr lang="nl-NL" dirty="0"/>
          </a:p>
          <a:p>
            <a:r>
              <a:rPr lang="nl-NL" dirty="0"/>
              <a:t>Stap 1: Bepaal in welke groep (welk schema)  d.. </a:t>
            </a:r>
            <a:r>
              <a:rPr lang="nl-NL" dirty="0" err="1"/>
              <a:t>Stuhl</a:t>
            </a:r>
            <a:r>
              <a:rPr lang="nl-NL" dirty="0"/>
              <a:t> thuis hoort</a:t>
            </a:r>
          </a:p>
          <a:p>
            <a:endParaRPr lang="nl-NL" dirty="0"/>
          </a:p>
          <a:p>
            <a:endParaRPr lang="nl-NL" dirty="0"/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61F5E37D-32A1-4CB1-8C29-B601E8C38B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6634"/>
              </p:ext>
            </p:extLst>
          </p:nvPr>
        </p:nvGraphicFramePr>
        <p:xfrm>
          <a:off x="1251676" y="2098875"/>
          <a:ext cx="106230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0500">
                  <a:extLst>
                    <a:ext uri="{9D8B030D-6E8A-4147-A177-3AD203B41FA5}">
                      <a16:colId xmlns:a16="http://schemas.microsoft.com/office/drawing/2014/main" val="1859889561"/>
                    </a:ext>
                  </a:extLst>
                </a:gridCol>
                <a:gridCol w="1770500">
                  <a:extLst>
                    <a:ext uri="{9D8B030D-6E8A-4147-A177-3AD203B41FA5}">
                      <a16:colId xmlns:a16="http://schemas.microsoft.com/office/drawing/2014/main" val="4220725437"/>
                    </a:ext>
                  </a:extLst>
                </a:gridCol>
                <a:gridCol w="1770500">
                  <a:extLst>
                    <a:ext uri="{9D8B030D-6E8A-4147-A177-3AD203B41FA5}">
                      <a16:colId xmlns:a16="http://schemas.microsoft.com/office/drawing/2014/main" val="3491857150"/>
                    </a:ext>
                  </a:extLst>
                </a:gridCol>
                <a:gridCol w="1770500">
                  <a:extLst>
                    <a:ext uri="{9D8B030D-6E8A-4147-A177-3AD203B41FA5}">
                      <a16:colId xmlns:a16="http://schemas.microsoft.com/office/drawing/2014/main" val="1386774808"/>
                    </a:ext>
                  </a:extLst>
                </a:gridCol>
                <a:gridCol w="1770500">
                  <a:extLst>
                    <a:ext uri="{9D8B030D-6E8A-4147-A177-3AD203B41FA5}">
                      <a16:colId xmlns:a16="http://schemas.microsoft.com/office/drawing/2014/main" val="633397861"/>
                    </a:ext>
                  </a:extLst>
                </a:gridCol>
                <a:gridCol w="1770500">
                  <a:extLst>
                    <a:ext uri="{9D8B030D-6E8A-4147-A177-3AD203B41FA5}">
                      <a16:colId xmlns:a16="http://schemas.microsoft.com/office/drawing/2014/main" val="678192337"/>
                    </a:ext>
                  </a:extLst>
                </a:gridCol>
              </a:tblGrid>
              <a:tr h="362242">
                <a:tc>
                  <a:txBody>
                    <a:bodyPr/>
                    <a:lstStyle/>
                    <a:p>
                      <a:r>
                        <a:rPr lang="nl-NL" dirty="0"/>
                        <a:t>Der- groep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2073581"/>
                  </a:ext>
                </a:extLst>
              </a:tr>
              <a:tr h="362242">
                <a:tc>
                  <a:txBody>
                    <a:bodyPr/>
                    <a:lstStyle/>
                    <a:p>
                      <a:r>
                        <a:rPr lang="nl-NL" dirty="0"/>
                        <a:t>naamval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zinsdeel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der (m)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die (v)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das (o)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die (mv)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5082949"/>
                  </a:ext>
                </a:extLst>
              </a:tr>
              <a:tr h="625240">
                <a:tc>
                  <a:txBody>
                    <a:bodyPr/>
                    <a:lstStyle/>
                    <a:p>
                      <a:r>
                        <a:rPr lang="nl-NL" sz="1800" dirty="0"/>
                        <a:t>1</a:t>
                      </a:r>
                      <a:r>
                        <a:rPr lang="nl-NL" sz="1800" baseline="30000" dirty="0"/>
                        <a:t>e</a:t>
                      </a:r>
                      <a:r>
                        <a:rPr lang="nl-NL" sz="1800" dirty="0"/>
                        <a:t> naamval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HIJ</a:t>
                      </a:r>
                    </a:p>
                    <a:p>
                      <a:r>
                        <a:rPr lang="nl-NL" dirty="0"/>
                        <a:t>onderwerp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der Mann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die Frau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das Baby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die </a:t>
                      </a:r>
                      <a:r>
                        <a:rPr lang="nl-NL" dirty="0" err="1"/>
                        <a:t>Kinder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9089620"/>
                  </a:ext>
                </a:extLst>
              </a:tr>
              <a:tr h="525328">
                <a:tc>
                  <a:txBody>
                    <a:bodyPr/>
                    <a:lstStyle/>
                    <a:p>
                      <a:r>
                        <a:rPr lang="nl-NL" dirty="0"/>
                        <a:t>4</a:t>
                      </a:r>
                      <a:r>
                        <a:rPr lang="nl-NL" baseline="30000" dirty="0"/>
                        <a:t>e</a:t>
                      </a:r>
                      <a:r>
                        <a:rPr lang="nl-NL" dirty="0"/>
                        <a:t> naamval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HEM</a:t>
                      </a:r>
                    </a:p>
                    <a:p>
                      <a:r>
                        <a:rPr lang="nl-NL" dirty="0"/>
                        <a:t>lijdend voorwerp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den Mann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die Frau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das Baby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die </a:t>
                      </a:r>
                      <a:r>
                        <a:rPr lang="nl-NL" dirty="0" err="1"/>
                        <a:t>Kinder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682256"/>
                  </a:ext>
                </a:extLst>
              </a:tr>
            </a:tbl>
          </a:graphicData>
        </a:graphic>
      </p:graphicFrame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B5A13624-5675-4AB1-9349-6E410D8150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467515"/>
              </p:ext>
            </p:extLst>
          </p:nvPr>
        </p:nvGraphicFramePr>
        <p:xfrm>
          <a:off x="1251676" y="4214427"/>
          <a:ext cx="10623000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0500">
                  <a:extLst>
                    <a:ext uri="{9D8B030D-6E8A-4147-A177-3AD203B41FA5}">
                      <a16:colId xmlns:a16="http://schemas.microsoft.com/office/drawing/2014/main" val="2326214494"/>
                    </a:ext>
                  </a:extLst>
                </a:gridCol>
                <a:gridCol w="1770500">
                  <a:extLst>
                    <a:ext uri="{9D8B030D-6E8A-4147-A177-3AD203B41FA5}">
                      <a16:colId xmlns:a16="http://schemas.microsoft.com/office/drawing/2014/main" val="3934385227"/>
                    </a:ext>
                  </a:extLst>
                </a:gridCol>
                <a:gridCol w="1770500">
                  <a:extLst>
                    <a:ext uri="{9D8B030D-6E8A-4147-A177-3AD203B41FA5}">
                      <a16:colId xmlns:a16="http://schemas.microsoft.com/office/drawing/2014/main" val="3007689809"/>
                    </a:ext>
                  </a:extLst>
                </a:gridCol>
                <a:gridCol w="1770500">
                  <a:extLst>
                    <a:ext uri="{9D8B030D-6E8A-4147-A177-3AD203B41FA5}">
                      <a16:colId xmlns:a16="http://schemas.microsoft.com/office/drawing/2014/main" val="2983150944"/>
                    </a:ext>
                  </a:extLst>
                </a:gridCol>
                <a:gridCol w="1770500">
                  <a:extLst>
                    <a:ext uri="{9D8B030D-6E8A-4147-A177-3AD203B41FA5}">
                      <a16:colId xmlns:a16="http://schemas.microsoft.com/office/drawing/2014/main" val="2760474144"/>
                    </a:ext>
                  </a:extLst>
                </a:gridCol>
                <a:gridCol w="1770500">
                  <a:extLst>
                    <a:ext uri="{9D8B030D-6E8A-4147-A177-3AD203B41FA5}">
                      <a16:colId xmlns:a16="http://schemas.microsoft.com/office/drawing/2014/main" val="8031884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ein</a:t>
                      </a:r>
                      <a:r>
                        <a:rPr lang="nl-NL" dirty="0"/>
                        <a:t> –groep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043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naamval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zinsdeel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ein</a:t>
                      </a:r>
                      <a:r>
                        <a:rPr lang="nl-NL" dirty="0"/>
                        <a:t> (m)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eine</a:t>
                      </a:r>
                      <a:r>
                        <a:rPr lang="nl-NL" dirty="0"/>
                        <a:t> (v)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ein</a:t>
                      </a:r>
                      <a:r>
                        <a:rPr lang="nl-NL" dirty="0"/>
                        <a:t> (o)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(k)</a:t>
                      </a:r>
                      <a:r>
                        <a:rPr lang="nl-NL" dirty="0" err="1"/>
                        <a:t>eine</a:t>
                      </a:r>
                      <a:r>
                        <a:rPr lang="nl-NL" dirty="0"/>
                        <a:t>  (mv)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2805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1</a:t>
                      </a:r>
                      <a:r>
                        <a:rPr lang="nl-NL" baseline="30000" dirty="0"/>
                        <a:t>e</a:t>
                      </a:r>
                      <a:r>
                        <a:rPr lang="nl-NL" dirty="0"/>
                        <a:t> naamval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HIJ</a:t>
                      </a:r>
                    </a:p>
                    <a:p>
                      <a:r>
                        <a:rPr lang="nl-NL" dirty="0"/>
                        <a:t>onderwerp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ein</a:t>
                      </a:r>
                      <a:r>
                        <a:rPr lang="nl-NL" dirty="0"/>
                        <a:t> Mann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eine</a:t>
                      </a:r>
                      <a:r>
                        <a:rPr lang="nl-NL" dirty="0"/>
                        <a:t> Frau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ein</a:t>
                      </a:r>
                      <a:r>
                        <a:rPr lang="nl-NL" dirty="0"/>
                        <a:t> Baby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(k)</a:t>
                      </a:r>
                      <a:r>
                        <a:rPr lang="nl-NL" dirty="0" err="1"/>
                        <a:t>eine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Kinder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699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4</a:t>
                      </a:r>
                      <a:r>
                        <a:rPr lang="nl-NL" baseline="30000" dirty="0"/>
                        <a:t>e</a:t>
                      </a:r>
                      <a:r>
                        <a:rPr lang="nl-NL" dirty="0"/>
                        <a:t> naamval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Hem\</a:t>
                      </a:r>
                    </a:p>
                    <a:p>
                      <a:r>
                        <a:rPr lang="nl-NL" dirty="0"/>
                        <a:t>lijdend voorwerp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einen</a:t>
                      </a:r>
                      <a:r>
                        <a:rPr lang="nl-NL" dirty="0"/>
                        <a:t> Mann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eine</a:t>
                      </a:r>
                      <a:r>
                        <a:rPr lang="nl-NL" dirty="0"/>
                        <a:t> Frau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ein</a:t>
                      </a:r>
                      <a:r>
                        <a:rPr lang="nl-NL" dirty="0"/>
                        <a:t> Baby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(k)</a:t>
                      </a:r>
                      <a:r>
                        <a:rPr lang="nl-NL" dirty="0" err="1"/>
                        <a:t>eine</a:t>
                      </a:r>
                      <a:r>
                        <a:rPr lang="nl-NL" dirty="0"/>
                        <a:t> </a:t>
                      </a:r>
                      <a:r>
                        <a:rPr lang="nl-NL" dirty="0" err="1"/>
                        <a:t>Kinder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227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7712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69</TotalTime>
  <Words>921</Words>
  <Application>Microsoft Office PowerPoint</Application>
  <PresentationFormat>Breedbeeld</PresentationFormat>
  <Paragraphs>184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Gill Sans MT</vt:lpstr>
      <vt:lpstr>Impact</vt:lpstr>
      <vt:lpstr>Badge</vt:lpstr>
      <vt:lpstr>Der-groep en de ein-groep in de 1e en 4e naamval</vt:lpstr>
      <vt:lpstr>Het bepalen van de eerste of vierde naamval</vt:lpstr>
      <vt:lpstr>1e of 4e naamval?</vt:lpstr>
      <vt:lpstr>Schema’s</vt:lpstr>
      <vt:lpstr>Vormen!</vt:lpstr>
      <vt:lpstr>Vormen!</vt:lpstr>
      <vt:lpstr>Hoe bepaal ik de naamval</vt:lpstr>
      <vt:lpstr>Op een rijtje</vt:lpstr>
      <vt:lpstr>oefenen</vt:lpstr>
      <vt:lpstr>oefenen</vt:lpstr>
      <vt:lpstr>Oefenen</vt:lpstr>
      <vt:lpstr>Op een rijtje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Der-groep en de ein-groep in de 1e en 4e naamval</dc:title>
  <dc:creator>Paauwe, S.C.B.J. (Sjoerd) (3B)</dc:creator>
  <cp:lastModifiedBy>Paauwe, S.C.B.J. (Sjoerd) (3B)</cp:lastModifiedBy>
  <cp:revision>8</cp:revision>
  <dcterms:created xsi:type="dcterms:W3CDTF">2021-02-11T20:00:25Z</dcterms:created>
  <dcterms:modified xsi:type="dcterms:W3CDTF">2021-02-12T21:08:38Z</dcterms:modified>
</cp:coreProperties>
</file>